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14"/>
  </p:notesMasterIdLst>
  <p:handoutMasterIdLst>
    <p:handoutMasterId r:id="rId15"/>
  </p:handoutMasterIdLst>
  <p:sldIdLst>
    <p:sldId id="298" r:id="rId5"/>
    <p:sldId id="269" r:id="rId6"/>
    <p:sldId id="277" r:id="rId7"/>
    <p:sldId id="262" r:id="rId8"/>
    <p:sldId id="263" r:id="rId9"/>
    <p:sldId id="270" r:id="rId10"/>
    <p:sldId id="302" r:id="rId11"/>
    <p:sldId id="295" r:id="rId12"/>
    <p:sldId id="296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1" d="100"/>
          <a:sy n="91" d="100"/>
        </p:scale>
        <p:origin x="6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fld id="{B3300885-88AA-4E62-8BE0-6E6DB029B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83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160EFDA-811E-4EFE-BC02-84405B8FC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612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2E1CD-49BC-41EC-AAE7-1C905D570C7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708025"/>
            <a:ext cx="4829175" cy="36210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4063"/>
            <a:ext cx="5407025" cy="432911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Consistent with “Regional Planning Framework” in Dane County Comprehensive Plan / Water Quality Plan</a:t>
            </a:r>
          </a:p>
          <a:p>
            <a:pPr>
              <a:buFontTx/>
              <a:buChar char="•"/>
            </a:pPr>
            <a:r>
              <a:rPr lang="en-US" altLang="en-US"/>
              <a:t>AP-1 / AP-2 further detail in Comp Plan “Ag Preservation”</a:t>
            </a:r>
          </a:p>
        </p:txBody>
      </p:sp>
    </p:spTree>
    <p:extLst>
      <p:ext uri="{BB962C8B-B14F-4D97-AF65-F5344CB8AC3E}">
        <p14:creationId xmlns:p14="http://schemas.microsoft.com/office/powerpoint/2010/main" val="194412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9A1BC-2DB6-4777-84F1-E1659F09B5C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708025"/>
            <a:ext cx="4829175" cy="36210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4063"/>
            <a:ext cx="5407025" cy="432911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Take credit for things we are already doing</a:t>
            </a:r>
          </a:p>
          <a:p>
            <a:pPr>
              <a:buFontTx/>
              <a:buChar char="•"/>
            </a:pPr>
            <a:r>
              <a:rPr lang="en-US" altLang="en-US"/>
              <a:t>Consider refinements or focusing of existing programs</a:t>
            </a:r>
          </a:p>
          <a:p>
            <a:pPr>
              <a:buFontTx/>
              <a:buChar char="•"/>
            </a:pPr>
            <a:r>
              <a:rPr lang="en-US" altLang="en-US"/>
              <a:t>Take advantage of new state programs, such as PACE grants and AEAs</a:t>
            </a:r>
          </a:p>
        </p:txBody>
      </p:sp>
    </p:spTree>
    <p:extLst>
      <p:ext uri="{BB962C8B-B14F-4D97-AF65-F5344CB8AC3E}">
        <p14:creationId xmlns:p14="http://schemas.microsoft.com/office/powerpoint/2010/main" val="237223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729D6-2360-45DC-A3F3-E4E02BD1D12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708025"/>
            <a:ext cx="4829175" cy="36210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4063"/>
            <a:ext cx="5407025" cy="432911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Dane County Comprehensive Plan supports zoning ordinance amendments that would “…make it easier to establish agricultural service and other industries that promote appropriate, sustainable rural and farm economic development….”</a:t>
            </a:r>
          </a:p>
          <a:p>
            <a:pPr>
              <a:buFontTx/>
              <a:buChar char="•"/>
            </a:pPr>
            <a:r>
              <a:rPr lang="en-US" altLang="en-US"/>
              <a:t>A-3 zoned areas would lose farm tax credits, but would not have to pay $1,000/acre conversion fees when rezoning for development.</a:t>
            </a:r>
          </a:p>
        </p:txBody>
      </p:sp>
    </p:spTree>
    <p:extLst>
      <p:ext uri="{BB962C8B-B14F-4D97-AF65-F5344CB8AC3E}">
        <p14:creationId xmlns:p14="http://schemas.microsoft.com/office/powerpoint/2010/main" val="1827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294-D8E9-4B50-96E6-993DFAF135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53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39F9-9D64-40F8-909F-3C2FABD2AF9B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8739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4D36-9333-4C49-98C6-080592E1F8AC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6161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10539651-BCE7-4659-8D5E-9735F3A94842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1405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CD2-CB3F-4187-BD94-BAE84C016816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5778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8624-F304-4470-B13C-9C1C533722A6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4691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6FD9-17F6-4A80-AC4E-4BD5B7C33EFC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4490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93C-BDD4-4A0A-B181-39048B578A02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7214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2A66-4542-493E-809E-14C7E348DECC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4583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763C-8117-43D1-9781-1914D39160EE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1917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E558-E765-4282-BFF3-7E8BEAC7CC12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5848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C6FC-79A1-4282-B767-7FD1151B4BD3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0056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5FBE-B2A7-4D01-BDB1-42C7953C1DD7}" type="slidenum">
              <a:rPr lang="en-US" altLang="en-US" smtClean="0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66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andev.countyofdane.com/documents/pdf/CompZoningRevision/Zoning_Districts/FP-B.pdf" TargetMode="External"/><Relationship Id="rId3" Type="http://schemas.openxmlformats.org/officeDocument/2006/relationships/hyperlink" Target="https://danedocs.countyofdane.com/webdocs/PDF/plandev/zoning/district_fact_sheets/A-1(EX).pdf" TargetMode="External"/><Relationship Id="rId7" Type="http://schemas.openxmlformats.org/officeDocument/2006/relationships/hyperlink" Target="https://danedocs.countyofdane.com/webdocs/PDF/plandev/zoning/district_fact_sheets/A-B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landev.countyofdane.com/documents/pdf/CompZoningRevision/Zoning_Districts/FP-1.pdf" TargetMode="External"/><Relationship Id="rId5" Type="http://schemas.openxmlformats.org/officeDocument/2006/relationships/hyperlink" Target="https://danedocs.countyofdane.com/webdocs/PDF/plandev/zoning/district_fact_sheets/A-4.pdf" TargetMode="External"/><Relationship Id="rId4" Type="http://schemas.openxmlformats.org/officeDocument/2006/relationships/hyperlink" Target="https://plandev.countyofdane.com/documents/pdf/CompZoningRevision/Zoning_Districts/FP-35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63650"/>
            <a:ext cx="7772400" cy="512763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>Dane County Farmland Preservation Plan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800" dirty="0" smtClean="0"/>
              <a:t>Planning </a:t>
            </a:r>
            <a:r>
              <a:rPr lang="en-US" altLang="en-US" sz="2800" dirty="0"/>
              <a:t>Areas</a:t>
            </a:r>
            <a:endParaRPr lang="en-US" altLang="en-US" sz="36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101850"/>
            <a:ext cx="7010400" cy="4114800"/>
          </a:xfrm>
        </p:spPr>
        <p:txBody>
          <a:bodyPr/>
          <a:lstStyle/>
          <a:p>
            <a:r>
              <a:rPr lang="en-US" altLang="en-US" sz="2000" dirty="0"/>
              <a:t>Farmland Preservation Areas </a:t>
            </a:r>
          </a:p>
          <a:p>
            <a:pPr lvl="1"/>
            <a:r>
              <a:rPr lang="en-US" altLang="en-US" sz="1800" dirty="0"/>
              <a:t>Based on town plans</a:t>
            </a:r>
          </a:p>
          <a:p>
            <a:r>
              <a:rPr lang="en-US" altLang="en-US" sz="2000" dirty="0"/>
              <a:t>Non-Farm Planning Areas</a:t>
            </a:r>
          </a:p>
          <a:p>
            <a:pPr lvl="1"/>
            <a:r>
              <a:rPr lang="en-US" altLang="en-US" sz="1800" dirty="0"/>
              <a:t>Rural Development / Transitional (based on town plans)</a:t>
            </a:r>
          </a:p>
          <a:p>
            <a:pPr lvl="1"/>
            <a:r>
              <a:rPr lang="en-US" altLang="en-US" sz="1800" dirty="0"/>
              <a:t>Urban Service Areas (as approved in </a:t>
            </a:r>
            <a:r>
              <a:rPr lang="en-US" altLang="en-US" sz="1800" i="1" dirty="0"/>
              <a:t>Dane County Water Quality Plan</a:t>
            </a:r>
            <a:r>
              <a:rPr lang="en-US" altLang="en-US" sz="1800" dirty="0"/>
              <a:t>)</a:t>
            </a:r>
          </a:p>
          <a:p>
            <a:r>
              <a:rPr lang="en-US" altLang="en-US" sz="2000" dirty="0"/>
              <a:t> Resource Protection Corridor Overlays</a:t>
            </a:r>
          </a:p>
          <a:p>
            <a:pPr lvl="1"/>
            <a:r>
              <a:rPr lang="en-US" altLang="en-US" sz="1800" dirty="0"/>
              <a:t>Wetlands</a:t>
            </a:r>
          </a:p>
          <a:p>
            <a:pPr lvl="1"/>
            <a:r>
              <a:rPr lang="en-US" altLang="en-US" sz="1800" dirty="0"/>
              <a:t>Wetland and shoreland buffers (75’)</a:t>
            </a:r>
          </a:p>
          <a:p>
            <a:pPr lvl="1"/>
            <a:r>
              <a:rPr lang="en-US" altLang="en-US" sz="1800" dirty="0"/>
              <a:t>Floodplains</a:t>
            </a:r>
          </a:p>
          <a:p>
            <a:pPr lvl="1"/>
            <a:r>
              <a:rPr lang="en-US" altLang="en-US" sz="1800" dirty="0"/>
              <a:t>Slopes over 20%</a:t>
            </a:r>
          </a:p>
          <a:p>
            <a:pPr lvl="1"/>
            <a:r>
              <a:rPr lang="en-US" altLang="en-US" sz="1800" dirty="0"/>
              <a:t>Other areas identified in town plans</a:t>
            </a:r>
          </a:p>
          <a:p>
            <a:pPr lvl="1"/>
            <a:endParaRPr lang="en-US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r="1793"/>
          <a:stretch/>
        </p:blipFill>
        <p:spPr bwMode="auto">
          <a:xfrm>
            <a:off x="0" y="937260"/>
            <a:ext cx="9144000" cy="595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7467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Dane County Farmland Preservation Plan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162800" cy="1190625"/>
          </a:xfrm>
        </p:spPr>
        <p:txBody>
          <a:bodyPr/>
          <a:lstStyle/>
          <a:p>
            <a:r>
              <a:rPr lang="en-US" altLang="en-US" sz="3200" dirty="0" smtClean="0"/>
              <a:t>Dane County Farmland Preservation Plan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800" dirty="0" smtClean="0"/>
              <a:t>Programs </a:t>
            </a:r>
            <a:r>
              <a:rPr lang="en-US" altLang="en-US" sz="2800" dirty="0"/>
              <a:t>to Preserve Agriculture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2101850"/>
            <a:ext cx="7391400" cy="41148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Farmland Preservation Zoning</a:t>
            </a:r>
          </a:p>
          <a:p>
            <a:r>
              <a:rPr lang="en-US" altLang="en-US" sz="2000" dirty="0"/>
              <a:t>Density </a:t>
            </a:r>
            <a:r>
              <a:rPr lang="en-US" altLang="en-US" sz="2000" dirty="0" smtClean="0"/>
              <a:t>Caps </a:t>
            </a:r>
          </a:p>
          <a:p>
            <a:r>
              <a:rPr lang="en-US" altLang="en-US" sz="2000" dirty="0" smtClean="0"/>
              <a:t>Siting </a:t>
            </a:r>
            <a:r>
              <a:rPr lang="en-US" altLang="en-US" sz="2000" dirty="0"/>
              <a:t>Criteria</a:t>
            </a:r>
          </a:p>
          <a:p>
            <a:r>
              <a:rPr lang="en-US" altLang="en-US" sz="2000" dirty="0"/>
              <a:t>Agricultural Enterprise Areas (AEA)</a:t>
            </a:r>
          </a:p>
          <a:p>
            <a:r>
              <a:rPr lang="en-US" altLang="en-US" sz="2000" dirty="0"/>
              <a:t>Purchase of Agricultural Conservation Easements (PACE)</a:t>
            </a:r>
          </a:p>
          <a:p>
            <a:r>
              <a:rPr lang="en-US" altLang="en-US" sz="2000" dirty="0"/>
              <a:t>Transfer of Development Rights (TDR)</a:t>
            </a:r>
          </a:p>
          <a:p>
            <a:r>
              <a:rPr lang="en-US" altLang="en-US" sz="2000" dirty="0"/>
              <a:t>Economic, Technical Assistance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33375"/>
            <a:ext cx="6400800" cy="1190625"/>
          </a:xfrm>
        </p:spPr>
        <p:txBody>
          <a:bodyPr/>
          <a:lstStyle/>
          <a:p>
            <a:r>
              <a:rPr lang="en-US" altLang="en-US" sz="3600" dirty="0" smtClean="0"/>
              <a:t>Dane County </a:t>
            </a:r>
            <a:br>
              <a:rPr lang="en-US" altLang="en-US" sz="3600" dirty="0" smtClean="0"/>
            </a:br>
            <a:r>
              <a:rPr lang="en-US" altLang="en-US" sz="3600" dirty="0" smtClean="0"/>
              <a:t>Farmland </a:t>
            </a:r>
            <a:r>
              <a:rPr lang="en-US" altLang="en-US" sz="3600" dirty="0"/>
              <a:t>Preservation Zoning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59020994"/>
              </p:ext>
            </p:extLst>
          </p:nvPr>
        </p:nvGraphicFramePr>
        <p:xfrm>
          <a:off x="914400" y="1752600"/>
          <a:ext cx="7772400" cy="4535424"/>
        </p:xfrm>
        <a:graphic>
          <a:graphicData uri="http://schemas.openxmlformats.org/drawingml/2006/table">
            <a:tbl>
              <a:tblPr/>
              <a:tblGrid>
                <a:gridCol w="2590800"/>
                <a:gridCol w="2438400"/>
                <a:gridCol w="2743200"/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Certified FPZ Districts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(current ordinance)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Proposed FPZ Districts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(new ordinance)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hlinkClick r:id="rId3"/>
                        </a:rPr>
                        <a:t>A-1(ex)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hlinkClick r:id="rId4"/>
                        </a:rPr>
                        <a:t>FP-35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35 acres minimum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Agriculture, ag accessory uses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Farm residences by CUP, with “substantial income” from farm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hlinkClick r:id="rId5"/>
                        </a:rPr>
                        <a:t>A-4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hlinkClick r:id="rId6"/>
                        </a:rPr>
                        <a:t>FP-1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5 acres minimum (current);      1 acre (new ordinance)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Agriculture, ag accessory uses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No residences allowed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hlinkClick r:id="rId7"/>
                        </a:rPr>
                        <a:t>A-B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hlinkClick r:id="rId8"/>
                        </a:rPr>
                        <a:t>FP-B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 minimum lot size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Agriculture, ag accessory uses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Agriculture-related uses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Farm residences by CUP, with “substantial income” from farm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Dane County Farmland Preservation Plan</a:t>
            </a:r>
            <a:br>
              <a:rPr lang="en-US" altLang="en-US" sz="3200" dirty="0" smtClean="0"/>
            </a:br>
            <a:r>
              <a:rPr lang="en-US" altLang="en-US" sz="2800" dirty="0" smtClean="0"/>
              <a:t>Density Caps</a:t>
            </a:r>
            <a:endParaRPr lang="en-US" altLang="en-US" sz="28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 smtClean="0"/>
              <a:t>Adopted in most town comprehensive plans</a:t>
            </a:r>
            <a:endParaRPr lang="en-US" altLang="en-US" sz="2400" dirty="0"/>
          </a:p>
          <a:p>
            <a:r>
              <a:rPr lang="en-US" altLang="en-US" sz="2400" dirty="0" smtClean="0"/>
              <a:t>Also adopted by county board as part of Dane County Comprehensive Plan.</a:t>
            </a:r>
          </a:p>
          <a:p>
            <a:r>
              <a:rPr lang="en-US" altLang="en-US" sz="2400" dirty="0" smtClean="0"/>
              <a:t>Sets limit on number of times a landowner can rezone and divide for non-farm use, based on acres owned as of a specified date.</a:t>
            </a:r>
          </a:p>
          <a:p>
            <a:r>
              <a:rPr lang="en-US" altLang="en-US" sz="2400" dirty="0" smtClean="0"/>
              <a:t>Limits range by town:</a:t>
            </a:r>
          </a:p>
          <a:p>
            <a:pPr lvl="1"/>
            <a:r>
              <a:rPr lang="en-US" altLang="en-US" sz="2000" dirty="0" smtClean="0"/>
              <a:t>1 home per 35 acres (most common)</a:t>
            </a:r>
          </a:p>
          <a:p>
            <a:pPr lvl="1"/>
            <a:r>
              <a:rPr lang="en-US" altLang="en-US" sz="2000" dirty="0" smtClean="0"/>
              <a:t>1 home per 40 acres</a:t>
            </a:r>
          </a:p>
          <a:p>
            <a:pPr lvl="1"/>
            <a:r>
              <a:rPr lang="en-US" altLang="en-US" sz="2000" dirty="0" smtClean="0"/>
              <a:t>1 home per 75 acres</a:t>
            </a:r>
          </a:p>
          <a:p>
            <a:pPr lvl="1"/>
            <a:r>
              <a:rPr lang="en-US" altLang="en-US" sz="2000" dirty="0" smtClean="0"/>
              <a:t>Sliding scale between 1:25, 1:17 &amp; 1:14, based on nature of development (Town of Springdale only)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Dane County Farmland Preservation Plan</a:t>
            </a:r>
            <a:br>
              <a:rPr lang="en-US" altLang="en-US" sz="3200" dirty="0" smtClean="0"/>
            </a:br>
            <a:r>
              <a:rPr lang="en-US" altLang="en-US" sz="2800" dirty="0" smtClean="0"/>
              <a:t>Siting </a:t>
            </a:r>
            <a:r>
              <a:rPr lang="en-US" altLang="en-US" sz="2800" dirty="0"/>
              <a:t>Criteria for Nonfarm Development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Based on criteria in most town comprehensive plans</a:t>
            </a:r>
          </a:p>
          <a:p>
            <a:r>
              <a:rPr lang="en-US" altLang="en-US" sz="2400" dirty="0"/>
              <a:t>Rezone minimum area necessary for nonfarm use</a:t>
            </a:r>
          </a:p>
          <a:p>
            <a:r>
              <a:rPr lang="en-US" altLang="en-US" sz="2400" dirty="0"/>
              <a:t>Avoid:</a:t>
            </a:r>
          </a:p>
          <a:p>
            <a:pPr lvl="1"/>
            <a:r>
              <a:rPr lang="en-US" altLang="en-US" sz="2000" dirty="0"/>
              <a:t>Wetlands, floodplains, slopes &gt; 20%</a:t>
            </a:r>
          </a:p>
          <a:p>
            <a:pPr lvl="1"/>
            <a:r>
              <a:rPr lang="en-US" altLang="en-US" sz="2000" dirty="0"/>
              <a:t>Group I &amp; II LESA soils</a:t>
            </a:r>
          </a:p>
        </p:txBody>
      </p:sp>
    </p:spTree>
    <p:extLst>
      <p:ext uri="{BB962C8B-B14F-4D97-AF65-F5344CB8AC3E}">
        <p14:creationId xmlns:p14="http://schemas.microsoft.com/office/powerpoint/2010/main" val="97977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 smtClean="0"/>
              <a:t>Dane County Farmland Preservation Plan</a:t>
            </a:r>
            <a:br>
              <a:rPr lang="en-US" altLang="en-US" sz="3200" dirty="0" smtClean="0"/>
            </a:br>
            <a:r>
              <a:rPr lang="en-US" altLang="en-US" sz="2800" dirty="0" smtClean="0"/>
              <a:t>Purchase </a:t>
            </a:r>
            <a:r>
              <a:rPr lang="en-US" altLang="en-US" sz="2800" dirty="0"/>
              <a:t>of Agricultural Conservation Easements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Federal Farm and Ranchland Protection Program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State PACE grants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Funding eliminated in 2011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Program authorization remains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Existing County Programs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Parks &amp; Open Space Plan / County Conservation Fund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Land &amp; Water Legacy Fund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Matching grants to local governments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Limited PACE / PDR (funding dependent)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Policy guidance for future PACE programs included in FPP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Local Programs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Town of Dunn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Town of Windsor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 smtClean="0"/>
              <a:t>Dane County Farmland Preservation Plan</a:t>
            </a:r>
            <a:br>
              <a:rPr lang="en-US" altLang="en-US" sz="3200" dirty="0" smtClean="0"/>
            </a:br>
            <a:r>
              <a:rPr lang="en-US" altLang="en-US" sz="2800" dirty="0" smtClean="0"/>
              <a:t>Transfer </a:t>
            </a:r>
            <a:r>
              <a:rPr lang="en-US" altLang="en-US" sz="2800" dirty="0"/>
              <a:t>of Development Rights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County ordinance adopted 2010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Model town plan language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Program guidance included in Farmland Preservation Plan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Operational Programs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Town of Albion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Town of Berry (town zoning)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Town </a:t>
            </a:r>
            <a:r>
              <a:rPr lang="en-US" altLang="en-US" sz="2000" dirty="0"/>
              <a:t>of Cottage </a:t>
            </a:r>
            <a:r>
              <a:rPr lang="en-US" altLang="en-US" sz="2000" dirty="0" smtClean="0"/>
              <a:t>Grove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Town of Cross Plains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Town of Dane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Town of Mazomanie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Town of </a:t>
            </a:r>
            <a:r>
              <a:rPr lang="en-US" altLang="en-US" sz="2000" smtClean="0"/>
              <a:t>Pleasant Springs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Town of Rutland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Town of Springfield (town zoning)</a:t>
            </a:r>
            <a:endParaRPr lang="en-US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a560607f-be57-43b1-9f74-8ed41293b678">Contract</DocType>
    <DocumentCategory xmlns="a560607f-be57-43b1-9f74-8ed41293b678">Old Agreement</Document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6C14E13A2E846BE01BAD4E0B4BD64" ma:contentTypeVersion="7" ma:contentTypeDescription="Create a new document." ma:contentTypeScope="" ma:versionID="9236950bc8e9b95ef608b3bd01a319a7">
  <xsd:schema xmlns:xsd="http://www.w3.org/2001/XMLSchema" xmlns:xs="http://www.w3.org/2001/XMLSchema" xmlns:p="http://schemas.microsoft.com/office/2006/metadata/properties" xmlns:ns2="a560607f-be57-43b1-9f74-8ed41293b678" targetNamespace="http://schemas.microsoft.com/office/2006/metadata/properties" ma:root="true" ma:fieldsID="4b4ef79eadcb60c73a03f39da36af6df" ns2:_="">
    <xsd:import namespace="a560607f-be57-43b1-9f74-8ed41293b678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0607f-be57-43b1-9f74-8ed41293b678" elementFormDefault="qualified">
    <xsd:import namespace="http://schemas.microsoft.com/office/2006/documentManagement/types"/>
    <xsd:import namespace="http://schemas.microsoft.com/office/infopath/2007/PartnerControls"/>
    <xsd:element name="DocumentCategory" ma:index="8" ma:displayName="DocumentCategory" ma:default="Old Agreement" ma:description="Type of Document" ma:format="Dropdown" ma:internalName="DocumentCategory">
      <xsd:simpleType>
        <xsd:union memberTypes="dms:Text">
          <xsd:simpleType>
            <xsd:restriction base="dms:Choice">
              <xsd:enumeration value="Old Agreement"/>
              <xsd:enumeration value="New Agreement"/>
              <xsd:enumeration value="AEA"/>
              <xsd:enumeration value="CREP"/>
              <xsd:enumeration value="Correction"/>
              <xsd:enumeration value="Info Sheet"/>
              <xsd:enumeration value="Modification"/>
              <xsd:enumeration value="Outreach"/>
              <xsd:enumeration value="Recording"/>
              <xsd:enumeration value="Relinquishment"/>
              <xsd:enumeration value="Planning"/>
              <xsd:enumeration value="Planning/Zoning"/>
              <xsd:enumeration value="Publication"/>
              <xsd:enumeration value="Zoning"/>
            </xsd:restriction>
          </xsd:simpleType>
        </xsd:union>
      </xsd:simpleType>
    </xsd:element>
    <xsd:element name="DocType" ma:index="9" ma:displayName="DocType" ma:default="Contract" ma:description="What type of Document is it?" ma:format="Dropdown" ma:internalName="DocType">
      <xsd:simpleType>
        <xsd:restriction base="dms:Choice">
          <xsd:enumeration value="Checklist"/>
          <xsd:enumeration value="Completeness Determination"/>
          <xsd:enumeration value="Contract"/>
          <xsd:enumeration value="Cover Letter"/>
          <xsd:enumeration value="Fact Sheet"/>
          <xsd:enumeration value="Form"/>
          <xsd:enumeration value="Map"/>
          <xsd:enumeration value="Manual-How To"/>
          <xsd:enumeration value="Postcard"/>
          <xsd:enumeration value="Plan"/>
          <xsd:enumeration value="Policy"/>
          <xsd:enumeration value="Presentation"/>
          <xsd:enumeration value="Procedure"/>
          <xsd:enumeration value="Review Letter"/>
          <xsd:enumeration value="Tracking"/>
          <xsd:enumeration value="Zoning Ordinanc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48BF18-149A-40B3-9D08-E17D9E367F55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a560607f-be57-43b1-9f74-8ed41293b67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6F450B-819F-4F18-BE5C-8FD18A7B0D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60607f-be57-43b1-9f74-8ed41293b6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38F2FC-037B-4523-B525-09AAF6491D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564</Words>
  <Application>Microsoft Office PowerPoint</Application>
  <PresentationFormat>On-screen Show (4:3)</PresentationFormat>
  <Paragraphs>96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PowerPoint Presentation</vt:lpstr>
      <vt:lpstr>Dane County Farmland Preservation Plan Planning Areas</vt:lpstr>
      <vt:lpstr>PowerPoint Presentation</vt:lpstr>
      <vt:lpstr>Dane County Farmland Preservation Plan Programs to Preserve Agriculture</vt:lpstr>
      <vt:lpstr>Dane County  Farmland Preservation Zoning</vt:lpstr>
      <vt:lpstr>Dane County Farmland Preservation Plan Density Caps</vt:lpstr>
      <vt:lpstr>Dane County Farmland Preservation Plan Siting Criteria for Nonfarm Development</vt:lpstr>
      <vt:lpstr>Dane County Farmland Preservation Plan Purchase of Agricultural Conservation Easements</vt:lpstr>
      <vt:lpstr>Dane County Farmland Preservation Plan Transfer of Development Rights</vt:lpstr>
    </vt:vector>
  </TitlesOfParts>
  <Company>Dane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Dane County Farmland Preservation Plan Update</dc:title>
  <dc:creator>Brian Standing</dc:creator>
  <cp:lastModifiedBy>Deputy Clerk</cp:lastModifiedBy>
  <cp:revision>32</cp:revision>
  <dcterms:created xsi:type="dcterms:W3CDTF">2011-06-07T18:25:41Z</dcterms:created>
  <dcterms:modified xsi:type="dcterms:W3CDTF">2019-01-18T20:27:04Z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0x0101001ED6C14E13A2E846BE01BAD4E0B4BD64</vt:lpwstr>
  </property>
</Properties>
</file>